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4" r:id="rId1"/>
  </p:sldMasterIdLst>
  <p:notesMasterIdLst>
    <p:notesMasterId r:id="rId24"/>
  </p:notesMasterIdLst>
  <p:sldIdLst>
    <p:sldId id="256" r:id="rId2"/>
    <p:sldId id="257" r:id="rId3"/>
    <p:sldId id="272" r:id="rId4"/>
    <p:sldId id="262" r:id="rId5"/>
    <p:sldId id="263" r:id="rId6"/>
    <p:sldId id="264" r:id="rId7"/>
    <p:sldId id="266" r:id="rId8"/>
    <p:sldId id="277" r:id="rId9"/>
    <p:sldId id="275" r:id="rId10"/>
    <p:sldId id="276" r:id="rId11"/>
    <p:sldId id="285" r:id="rId12"/>
    <p:sldId id="283" r:id="rId13"/>
    <p:sldId id="270" r:id="rId14"/>
    <p:sldId id="286" r:id="rId15"/>
    <p:sldId id="288" r:id="rId16"/>
    <p:sldId id="287" r:id="rId17"/>
    <p:sldId id="282" r:id="rId18"/>
    <p:sldId id="273" r:id="rId19"/>
    <p:sldId id="274" r:id="rId20"/>
    <p:sldId id="280" r:id="rId21"/>
    <p:sldId id="281" r:id="rId22"/>
    <p:sldId id="27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494" autoAdjust="0"/>
  </p:normalViewPr>
  <p:slideViewPr>
    <p:cSldViewPr snapToGrid="0">
      <p:cViewPr varScale="1">
        <p:scale>
          <a:sx n="86" d="100"/>
          <a:sy n="86" d="100"/>
        </p:scale>
        <p:origin x="231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spPr>
            <a:ln w="28575" cap="rnd">
              <a:solidFill>
                <a:schemeClr val="accent2"/>
              </a:solidFill>
              <a:round/>
            </a:ln>
            <a:effectLst/>
          </c:spPr>
          <c:marker>
            <c:symbol val="none"/>
          </c:marker>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1.4375407387924999E-2</c:v>
                </c:pt>
                <c:pt idx="596">
                  <c:v>1.12404061264007E-2</c:v>
                </c:pt>
                <c:pt idx="597">
                  <c:v>1.8659469799506001E-2</c:v>
                </c:pt>
                <c:pt idx="598">
                  <c:v>3.79525406231516E-2</c:v>
                </c:pt>
                <c:pt idx="599">
                  <c:v>2.0732735302442001E-2</c:v>
                </c:pt>
                <c:pt idx="600">
                  <c:v>1.5696466211149701E-2</c:v>
                </c:pt>
                <c:pt idx="601">
                  <c:v>1.4059640895049999E-2</c:v>
                </c:pt>
                <c:pt idx="602">
                  <c:v>1.5425939648268799E-2</c:v>
                </c:pt>
                <c:pt idx="603">
                  <c:v>1.36726450350319E-2</c:v>
                </c:pt>
                <c:pt idx="604">
                  <c:v>2.2348392000640999E-2</c:v>
                </c:pt>
                <c:pt idx="605">
                  <c:v>2.95112106931411E-2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DE57-4714-AD9E-E277088BD762}"/>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5586-445A-89E4-96F10E625FD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Discriminator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val>
          <c:smooth val="0"/>
          <c:extLst>
            <c:ext xmlns:c16="http://schemas.microsoft.com/office/drawing/2014/chart" uri="{C3380CC4-5D6E-409C-BE32-E72D297353CC}">
              <c16:uniqueId val="{00000000-91B1-4332-8F14-B74A1964786A}"/>
            </c:ext>
          </c:extLst>
        </c:ser>
        <c:dLbls>
          <c:showLegendKey val="0"/>
          <c:showVal val="0"/>
          <c:showCatName val="0"/>
          <c:showSerName val="0"/>
          <c:showPercent val="0"/>
          <c:showBubbleSize val="0"/>
        </c:dLbls>
        <c:smooth val="0"/>
        <c:axId val="496689232"/>
        <c:axId val="496686280"/>
      </c:lineChart>
      <c:catAx>
        <c:axId val="49668923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auto val="1"/>
        <c:lblAlgn val="ctr"/>
        <c:lblOffset val="100"/>
        <c:noMultiLvlLbl val="0"/>
      </c:catAx>
      <c:valAx>
        <c:axId val="496686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40EE8-F427-4621-8E96-9CE81E194E6E}" type="datetimeFigureOut">
              <a:rPr kumimoji="1" lang="ja-JP" altLang="en-US" smtClean="0"/>
              <a:t>2020/2/1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こうしてみると影の位置が少し変わって若干車線が補完されただけの用に見えますが、先程の結果でも分かる通り、一旦このように画像を完全にマスクしてから再生成した結果がこの画像だということなので、</a:t>
            </a:r>
            <a:endParaRPr kumimoji="1" lang="en-US" altLang="ja-JP" dirty="0"/>
          </a:p>
          <a:p>
            <a:r>
              <a:rPr kumimoji="1" lang="ja-JP" altLang="en-US" dirty="0"/>
              <a:t>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今回の結果としては</a:t>
            </a:r>
            <a:r>
              <a:rPr kumimoji="1" lang="en-US" altLang="ja-JP" dirty="0"/>
              <a:t>GLCIC</a:t>
            </a:r>
            <a:r>
              <a:rPr kumimoji="1" lang="ja-JP" altLang="en-US" dirty="0"/>
              <a:t>を利用して車線が途切れているところでも補完できることを示せた。</a:t>
            </a:r>
            <a:endParaRPr kumimoji="1" lang="en-US" altLang="ja-JP" dirty="0"/>
          </a:p>
          <a:p>
            <a:r>
              <a:rPr kumimoji="1" lang="ja-JP" altLang="en-US" dirty="0"/>
              <a:t>ただ、今回は時間とリソースの都合上データセットを直線の車線に絞ってしまったのでこれから学習対象を増やして破線部も補完できるようにしたい。</a:t>
            </a:r>
            <a:endParaRPr kumimoji="1" lang="en-US" altLang="ja-JP" dirty="0"/>
          </a:p>
          <a:p>
            <a:r>
              <a:rPr kumimoji="1" lang="ja-JP" altLang="en-US"/>
              <a:t>こんご他の手法も併用して車線を認識するところまで完成させたい。</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239093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私がこの研究テーマを選択した背景として、近年高齢者による事故もふえ自動運転の需要が高まってきている。</a:t>
            </a:r>
            <a:endParaRPr kumimoji="1" lang="en-US" altLang="ja-JP" dirty="0"/>
          </a:p>
          <a:p>
            <a:r>
              <a:rPr kumimoji="1" lang="ja-JP" altLang="en-US" dirty="0"/>
              <a:t>日本でも</a:t>
            </a:r>
            <a:r>
              <a:rPr kumimoji="1" lang="en-US" altLang="ja-JP" dirty="0"/>
              <a:t>5</a:t>
            </a:r>
            <a:r>
              <a:rPr kumimoji="1" lang="ja-JP" altLang="en-US" dirty="0"/>
              <a:t>月末に道路交通法が改正されて、運転中一定条件を満たしていればドライバーが正面から目を話してカーナビを操作したり、スマートフォンを操作しても大丈夫になった。来年春には国産車初のレベル</a:t>
            </a:r>
            <a:r>
              <a:rPr kumimoji="1" lang="en-US" altLang="ja-JP" dirty="0"/>
              <a:t>3</a:t>
            </a:r>
            <a:r>
              <a:rPr kumimoji="1" lang="ja-JP" altLang="en-US" dirty="0"/>
              <a:t>の自動運転を実現した車も発売される。</a:t>
            </a:r>
            <a:endParaRPr kumimoji="1" lang="en-US" altLang="ja-JP" dirty="0"/>
          </a:p>
          <a:p>
            <a:r>
              <a:rPr kumimoji="1" lang="ja-JP" altLang="en-US" dirty="0"/>
              <a:t>ただ、現状実際に実現しているのは高速道路上で渋滞時に前車を追跡する場合など非常に限られた状況でしかない。</a:t>
            </a:r>
            <a:endParaRPr kumimoji="1" lang="en-US" altLang="ja-JP" dirty="0"/>
          </a:p>
          <a:p>
            <a:r>
              <a:rPr kumimoji="1" lang="ja-JP" altLang="en-US" dirty="0"/>
              <a:t>さらに、それらの技術の根幹には高精度地図があり、高速道路上の地図は変更も比較的少なくかつ白線等もきちんと整備されているので自動運転の実現という面で考えれば比較的簡単な状況である。</a:t>
            </a:r>
            <a:endParaRPr kumimoji="1" lang="en-US" altLang="ja-JP" dirty="0"/>
          </a:p>
          <a:p>
            <a:r>
              <a:rPr kumimoji="1" lang="ja-JP" altLang="en-US" dirty="0"/>
              <a:t>しかし、現実問題高精度地図は道路全体の</a:t>
            </a:r>
            <a:r>
              <a:rPr kumimoji="1" lang="en-US" altLang="ja-JP" dirty="0"/>
              <a:t>1%</a:t>
            </a:r>
            <a:r>
              <a:rPr kumimoji="1" lang="ja-JP" altLang="en-US" dirty="0" err="1"/>
              <a:t>にも</a:t>
            </a:r>
            <a:r>
              <a:rPr kumimoji="1" lang="ja-JP" altLang="en-US" dirty="0"/>
              <a:t>満たない領域でしか整備されておらず、ドライブレコーダーのデータなどから生成する手法も研究されているが、未だ実用段階には至っていない。よって現段階では高精度地図の整備には人的コストが大きくかかるのでやはり一般道での自動運転の実現には予め用意されている情報だけでなく自車周りの環境を自車自身で測位する必要がある。</a:t>
            </a:r>
            <a:endParaRPr kumimoji="1" lang="en-US" altLang="ja-JP" dirty="0"/>
          </a:p>
          <a:p>
            <a:r>
              <a:rPr kumimoji="1" lang="ja-JP" altLang="en-US" dirty="0"/>
              <a:t>そこで問題になってくるのが白線をいかにして検知するかということである。</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389491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白線を認識するにあたって非常に大きな壁となるのが白線に途切れやかすれがあることです。</a:t>
            </a:r>
            <a:endParaRPr kumimoji="1" lang="en-US" altLang="ja-JP" dirty="0"/>
          </a:p>
          <a:p>
            <a:r>
              <a:rPr kumimoji="1" lang="ja-JP" altLang="en-US" dirty="0"/>
              <a:t>左の画像に示すように高速道路やバイパスなどのような高規格幹線道路では舗装や白線の更新頻度も高くあまりかすれていたり途切れていたりすることはありませんが、</a:t>
            </a:r>
            <a:endParaRPr kumimoji="1" lang="en-US" altLang="ja-JP" dirty="0"/>
          </a:p>
          <a:p>
            <a:r>
              <a:rPr kumimoji="1" lang="ja-JP" altLang="en-US" dirty="0"/>
              <a:t>右の画像に示すようなまちなかの一般道路では白線が途切れていたりかすれていたりする箇所が多くあり、ここを補完してあげることによって画像によって白線を認識する精度を高めようとするのが今回の私の提案手法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74232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今回私が用いた手法がこちらの</a:t>
            </a:r>
            <a:r>
              <a:rPr lang="en-US" altLang="ja-JP" dirty="0"/>
              <a:t>Globally and Locally Consistent Image Completion</a:t>
            </a:r>
            <a:r>
              <a:rPr lang="ja-JP" altLang="en-US" dirty="0"/>
              <a:t>という手法です。</a:t>
            </a:r>
            <a:endParaRPr lang="en-US" altLang="ja-JP" dirty="0"/>
          </a:p>
          <a:p>
            <a:r>
              <a:rPr kumimoji="1" lang="ja-JP" altLang="en-US" dirty="0"/>
              <a:t>この手法は敵対的生成ネットワーク</a:t>
            </a:r>
            <a:r>
              <a:rPr kumimoji="1" lang="en-US" altLang="ja-JP" dirty="0"/>
              <a:t>(GAN)</a:t>
            </a:r>
            <a:r>
              <a:rPr kumimoji="1" lang="ja-JP" altLang="en-US" dirty="0"/>
              <a:t>の一種で、この研究が発表されるまで画像補完ではマスクした部分に対してその画像の中のある部分を持ってきたり、データベースの中から適すると考えられる画像の一部を持ってきてはめ込んだりなど、</a:t>
            </a:r>
            <a:endParaRPr kumimoji="1" lang="en-US" altLang="ja-JP" dirty="0"/>
          </a:p>
          <a:p>
            <a:r>
              <a:rPr kumimoji="1" lang="ja-JP" altLang="en-US" dirty="0"/>
              <a:t>新しく画像を生成するのではなく有るものの中から最良の候補を選んで貼り付けるアプローチが主流でした。</a:t>
            </a:r>
            <a:endParaRPr kumimoji="1" lang="en-US" altLang="ja-JP" dirty="0"/>
          </a:p>
          <a:p>
            <a:r>
              <a:rPr kumimoji="1" lang="ja-JP" altLang="en-US" dirty="0"/>
              <a:t>そんな中でこの手法</a:t>
            </a:r>
            <a:r>
              <a:rPr kumimoji="1" lang="en-US" altLang="ja-JP" dirty="0"/>
              <a:t>(GLCIC)</a:t>
            </a:r>
            <a:r>
              <a:rPr kumimoji="1" lang="ja-JP" altLang="en-US" dirty="0"/>
              <a:t>は</a:t>
            </a:r>
            <a:r>
              <a:rPr kumimoji="1" lang="en-US" altLang="ja-JP" dirty="0"/>
              <a:t>GAN</a:t>
            </a:r>
            <a:r>
              <a:rPr kumimoji="1" lang="ja-JP" altLang="en-US" dirty="0"/>
              <a:t>を用いてマスク部分と画像全体についてそれぞれ学習をおこなう事によって、それまで画像になかったものを生み出せるようになったのです。</a:t>
            </a:r>
            <a:endParaRPr kumimoji="1" lang="en-US" altLang="ja-JP" dirty="0"/>
          </a:p>
          <a:p>
            <a:r>
              <a:rPr kumimoji="1" lang="ja-JP" altLang="en-US" dirty="0"/>
              <a:t>次の動画を御覧ください</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このスライドでは今回使った手法の概要を説明します。</a:t>
            </a:r>
            <a:endParaRPr kumimoji="1" lang="en-US" altLang="ja-JP" dirty="0"/>
          </a:p>
          <a:p>
            <a:r>
              <a:rPr kumimoji="1" lang="en-US" altLang="ja-JP" dirty="0"/>
              <a:t>GLCIC</a:t>
            </a:r>
            <a:r>
              <a:rPr kumimoji="1" lang="ja-JP" altLang="en-US" dirty="0"/>
              <a:t>は</a:t>
            </a:r>
            <a:r>
              <a:rPr kumimoji="1" lang="en-US" altLang="ja-JP" dirty="0"/>
              <a:t>GAN</a:t>
            </a:r>
            <a:r>
              <a:rPr kumimoji="1" lang="ja-JP" altLang="en-US" dirty="0"/>
              <a:t>の一種でネットワークをマスク分を補完する部分と補完した部分について整合性を判定する部分、画像全体の整合性を判定する部分の</a:t>
            </a:r>
            <a:r>
              <a:rPr kumimoji="1" lang="en-US" altLang="ja-JP" dirty="0"/>
              <a:t>3</a:t>
            </a:r>
            <a:r>
              <a:rPr kumimoji="1" lang="ja-JP" altLang="en-US" dirty="0" err="1"/>
              <a:t>つに</a:t>
            </a:r>
            <a:r>
              <a:rPr kumimoji="1" lang="ja-JP" altLang="en-US" dirty="0"/>
              <a:t>分け、生成する側は判定側を欺くように学習し、判定する側はマスク部の自然さを判定する側と全体の自然さを判定する側に別れてそれぞれが偽物と本物を見抜くように学習します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手法の特徴としては、先程も述べたように画像内の他の領域やデータベース上にある画像の一部しか使用できなかったのを新しいものを生成できるようにしたことと、ネットワーク内に拡張畳み込み層を使用したことによって受容野を広げつつ解像度を落とさないで補完できるよう</a:t>
            </a:r>
            <a:r>
              <a:rPr kumimoji="1" lang="ja-JP" altLang="en-US" dirty="0" err="1"/>
              <a:t>うに</a:t>
            </a:r>
            <a:r>
              <a:rPr kumimoji="1" lang="en-US" altLang="ja-JP" dirty="0"/>
              <a:t>(</a:t>
            </a:r>
            <a:r>
              <a:rPr kumimoji="1" lang="ja-JP" altLang="en-US" dirty="0"/>
              <a:t>つまり従来手法よりマスク領域を広げても自然に補完できるように</a:t>
            </a:r>
            <a:r>
              <a:rPr kumimoji="1" lang="en-US" altLang="ja-JP" dirty="0"/>
              <a:t>)</a:t>
            </a:r>
            <a:r>
              <a:rPr kumimoji="1" lang="ja-JP" altLang="en-US" dirty="0"/>
              <a:t>なったことです。</a:t>
            </a:r>
            <a:endParaRPr kumimoji="1" lang="en-US" altLang="ja-JP" dirty="0"/>
          </a:p>
          <a:p>
            <a:r>
              <a:rPr kumimoji="1" lang="ja-JP" altLang="en-US" dirty="0"/>
              <a:t>ただし、その代わりに学習に膨大なリソースが必要になってしまうことが欠点で、先程のデモのモデルは</a:t>
            </a:r>
            <a:r>
              <a:rPr kumimoji="1" lang="en-US" altLang="ja-JP" dirty="0"/>
              <a:t>GPU(K80)</a:t>
            </a:r>
            <a:r>
              <a:rPr kumimoji="1" lang="ja-JP" altLang="en-US" dirty="0"/>
              <a:t>を</a:t>
            </a:r>
            <a:r>
              <a:rPr kumimoji="1" lang="en-US" altLang="ja-JP" dirty="0"/>
              <a:t>4</a:t>
            </a:r>
            <a:r>
              <a:rPr kumimoji="1" lang="ja-JP" altLang="en-US" dirty="0"/>
              <a:t>台使って</a:t>
            </a:r>
            <a:r>
              <a:rPr kumimoji="1" lang="en-US" altLang="ja-JP" dirty="0"/>
              <a:t>2</a:t>
            </a:r>
            <a:r>
              <a:rPr kumimoji="1" lang="ja-JP" altLang="en-US" dirty="0"/>
              <a:t>ヶ月も学習させなければなりません。</a:t>
            </a:r>
            <a:endParaRPr kumimoji="1" lang="en-US" altLang="ja-JP" dirty="0"/>
          </a:p>
          <a:p>
            <a:r>
              <a:rPr kumimoji="1" lang="ja-JP" altLang="en-US" dirty="0"/>
              <a:t>そこで今回はデータセットの対象をドライブレコーダーによる道路のデータセットに絞り、更に予め他の学習で作成したモデルを利用し、転移学習を行うことによってより効率的に学習できるのではないかと考え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423936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こちらが先行研究の</a:t>
            </a:r>
            <a:r>
              <a:rPr kumimoji="1" lang="en-US" altLang="ja-JP" dirty="0"/>
              <a:t>GLCIC</a:t>
            </a:r>
            <a:r>
              <a:rPr kumimoji="1" lang="ja-JP" altLang="en-US" dirty="0"/>
              <a:t>の学習です</a:t>
            </a:r>
            <a:endParaRPr kumimoji="1" lang="en-US" altLang="ja-JP" dirty="0"/>
          </a:p>
          <a:p>
            <a:r>
              <a:rPr kumimoji="1" lang="ja-JP" altLang="en-US" dirty="0"/>
              <a:t>最初に</a:t>
            </a:r>
            <a:r>
              <a:rPr kumimoji="1" lang="en-US" altLang="ja-JP" dirty="0"/>
              <a:t>Generator</a:t>
            </a:r>
            <a:r>
              <a:rPr kumimoji="1" lang="ja-JP" altLang="en-US" dirty="0"/>
              <a:t>側のみで学習を行い、次に</a:t>
            </a:r>
            <a:r>
              <a:rPr kumimoji="1" lang="en-US" altLang="ja-JP" dirty="0"/>
              <a:t>Discriminator</a:t>
            </a:r>
            <a:r>
              <a:rPr kumimoji="1" lang="ja-JP" altLang="en-US" dirty="0"/>
              <a:t>のみで学習を行い、最後に全体で学習を行います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579877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今回は転移学習ではじめたこともあり、予め</a:t>
            </a:r>
            <a:r>
              <a:rPr kumimoji="1" lang="en-US" altLang="ja-JP" dirty="0"/>
              <a:t>Discriminator</a:t>
            </a:r>
            <a:r>
              <a:rPr kumimoji="1" lang="ja-JP" altLang="en-US" dirty="0"/>
              <a:t>側の</a:t>
            </a:r>
            <a:r>
              <a:rPr kumimoji="1" lang="en-US" altLang="ja-JP" dirty="0"/>
              <a:t>Loss</a:t>
            </a:r>
            <a:r>
              <a:rPr kumimoji="1" lang="ja-JP" altLang="en-US" dirty="0" err="1"/>
              <a:t>がか</a:t>
            </a:r>
            <a:r>
              <a:rPr kumimoji="1" lang="ja-JP" altLang="en-US" dirty="0"/>
              <a:t>なり下がっていたので、</a:t>
            </a:r>
            <a:r>
              <a:rPr kumimoji="1" lang="en-US" altLang="ja-JP" dirty="0"/>
              <a:t>Stage2</a:t>
            </a:r>
            <a:r>
              <a:rPr kumimoji="1" lang="ja-JP" altLang="en-US" dirty="0"/>
              <a:t>を省略し、</a:t>
            </a:r>
            <a:r>
              <a:rPr kumimoji="1" lang="en-US" altLang="ja-JP" dirty="0"/>
              <a:t>2stage</a:t>
            </a:r>
            <a:r>
              <a:rPr kumimoji="1" lang="ja-JP" altLang="en-US" dirty="0"/>
              <a:t>で学習を行いました。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実験結果です。</a:t>
            </a:r>
            <a:endParaRPr kumimoji="1" lang="en-US" altLang="ja-JP" dirty="0"/>
          </a:p>
          <a:p>
            <a:r>
              <a:rPr kumimoji="1" lang="ja-JP" altLang="en-US" dirty="0"/>
              <a:t>これは転移学習を行って学習をはじめた直後の画像です。</a:t>
            </a:r>
            <a:endParaRPr kumimoji="1" lang="en-US" altLang="ja-JP" dirty="0"/>
          </a:p>
          <a:p>
            <a:r>
              <a:rPr kumimoji="1" lang="ja-JP" altLang="en-US" dirty="0"/>
              <a:t>左が補完前の画像、右が補完後の画像です。</a:t>
            </a:r>
            <a:endParaRPr kumimoji="1" lang="en-US" altLang="ja-JP" dirty="0"/>
          </a:p>
          <a:p>
            <a:r>
              <a:rPr kumimoji="1" lang="ja-JP" altLang="en-US" dirty="0"/>
              <a:t>赤線で囲まれた部分がマスク後補完された部分なのですが、元あった線を消してしまってるのがわかります。</a:t>
            </a:r>
            <a:endParaRPr kumimoji="1" lang="en-US" altLang="ja-JP" dirty="0"/>
          </a:p>
          <a:p>
            <a:r>
              <a:rPr kumimoji="1" lang="ja-JP" altLang="en-US" dirty="0"/>
              <a:t>これは車線部分よりアスファルトの部分のほうが面積的に大きかったためそちらのほうが大域的に見たときに自然だと学習が判断した結果だと思われます。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1005467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8F2CB0-8F16-419F-8707-FFA44CED6760}" type="datetime1">
              <a:rPr lang="en-US" altLang="ja-JP" smtClean="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066EC50-E478-49A0-8F53-E57C6A532527}" type="datetime1">
              <a:rPr lang="en-US" altLang="ja-JP" smtClean="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7870D10-D466-4F46-939C-2B50B94A7EED}" type="datetime1">
              <a:rPr lang="en-US" altLang="ja-JP" smtClean="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CE16A541-40CF-4F8F-81E4-344FE735FB43}" type="datetime1">
              <a:rPr lang="en-US" altLang="ja-JP" smtClean="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6AAE734-D010-45AE-A526-4B7FDAB0E671}" type="datetime1">
              <a:rPr lang="en-US" altLang="ja-JP" smtClean="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ACA85F-D7B8-4453-94DF-4DC30767BEB3}" type="datetime1">
              <a:rPr lang="en-US" altLang="ja-JP" smtClean="0"/>
              <a:t>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30290FE7-4CF1-4543-8F77-0BB5694B5D91}" type="datetime1">
              <a:rPr lang="en-US" altLang="ja-JP" smtClean="0"/>
              <a:t>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0E36CC-2BC7-4C29-A1E3-604FF241BC94}" type="datetime1">
              <a:rPr lang="en-US" altLang="ja-JP" smtClean="0"/>
              <a:t>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5EFBD-EF26-419F-8238-1E8920FCF300}" type="datetime1">
              <a:rPr lang="en-US" altLang="ja-JP" smtClean="0"/>
              <a:t>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9E46E0-FFEC-4FC9-9422-EA8EC5FFA3DE}" type="datetime1">
              <a:rPr lang="en-US" altLang="ja-JP" smtClean="0"/>
              <a:t>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8650297-9411-455E-B851-DB25FC0E6594}" type="datetime1">
              <a:rPr lang="en-US" altLang="ja-JP" smtClean="0"/>
              <a:t>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70880CB-507B-4741-BE51-9C2DC81CF20F}" type="datetime1">
              <a:rPr lang="en-US" altLang="ja-JP" smtClean="0"/>
              <a:t>2/1/2020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agazine.co.jp/gan%EF%BC%9A%E6%95%B5%E5%AF%BE%E7%9A%84%E7%94%9F%E6%88%90%E3%83%8D%E3%83%83%E3%83%88%E3%83%AF%E3%83%BC%E3%82%AF%E3%81%A8%E3%81%AF%E4%BD%95%E3%81%8B%E3%80%80%EF%BD%9E%E3%80%8C%E6%95%99%E5%B8%A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www.nikkei.com/article/DGXNASFK1202G_S4A210C1000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tri-ad.global/jp/news/20190425"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aymo.com/open/data/" TargetMode="External"/><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slideshare.net/harmonylab/globally-and-locally-consistent-image-completion"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mmlab.ie.cuhk.edu.hk/projects/CelebA.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ja.wikipedia.org/wiki/%E6%97%A5%E6%9C%AC%E3%81%AE%E9%AB%98%E9%80%9F%E9%81%93%E8%B7%AF(&#21442;&#29031;" TargetMode="External"/><Relationship Id="rId4" Type="http://schemas.openxmlformats.org/officeDocument/2006/relationships/hyperlink" Target="https://www.fixmystreet.jp/reports/4121"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43378"/>
            <a:ext cx="8861778" cy="1557866"/>
          </a:xfrm>
        </p:spPr>
        <p:txBody>
          <a:bodyPr/>
          <a:lstStyle/>
          <a:p>
            <a:r>
              <a:rPr lang="ja-JP" altLang="en-US" dirty="0">
                <a:latin typeface="+mj-ea"/>
              </a:rPr>
              <a:t>深層学習を用いた</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Tree>
    <p:extLst>
      <p:ext uri="{BB962C8B-B14F-4D97-AF65-F5344CB8AC3E}">
        <p14:creationId xmlns:p14="http://schemas.microsoft.com/office/powerpoint/2010/main" val="19755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(2)</a:t>
            </a:r>
            <a:endParaRPr kumimoji="1" lang="ja-JP" altLang="en-US" dirty="0">
              <a:latin typeface="+mj-ea"/>
            </a:endParaRPr>
          </a:p>
        </p:txBody>
      </p:sp>
      <p:sp>
        <p:nvSpPr>
          <p:cNvPr id="3" name="コンテンツ プレースホルダー 2"/>
          <p:cNvSpPr>
            <a:spLocks noGrp="1"/>
          </p:cNvSpPr>
          <p:nvPr>
            <p:ph idx="1"/>
          </p:nvPr>
        </p:nvSpPr>
        <p:spPr/>
        <p:txBody>
          <a:bodyPr/>
          <a:lstStyle/>
          <a:p>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8"/>
            <a:ext cx="9191386" cy="4488816"/>
          </a:xfrm>
          <a:prstGeom prst="rect">
            <a:avLst/>
          </a:prstGeom>
        </p:spPr>
      </p:pic>
      <p:sp>
        <p:nvSpPr>
          <p:cNvPr id="6" name="正方形/長方形 5"/>
          <p:cNvSpPr/>
          <p:nvPr/>
        </p:nvSpPr>
        <p:spPr>
          <a:xfrm>
            <a:off x="5750805" y="3781494"/>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(3)</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9" y="1725095"/>
            <a:ext cx="4104861" cy="4104861"/>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正方形/長方形 5"/>
          <p:cNvSpPr/>
          <p:nvPr/>
        </p:nvSpPr>
        <p:spPr>
          <a:xfrm>
            <a:off x="4985492" y="4544413"/>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099850" y="3781494"/>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25" y="1733906"/>
            <a:ext cx="4095175" cy="4095175"/>
          </a:xfrm>
          <a:prstGeom prst="rect">
            <a:avLst/>
          </a:prstGeom>
        </p:spPr>
      </p:pic>
    </p:spTree>
    <p:extLst>
      <p:ext uri="{BB962C8B-B14F-4D97-AF65-F5344CB8AC3E}">
        <p14:creationId xmlns:p14="http://schemas.microsoft.com/office/powerpoint/2010/main" val="33900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(4)</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2535" y="1508770"/>
            <a:ext cx="3490050" cy="3490050"/>
          </a:xfrm>
        </p:spPr>
      </p:pic>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585" y="1508770"/>
            <a:ext cx="3490050" cy="3490050"/>
          </a:xfrm>
          <a:prstGeom prst="rect">
            <a:avLst/>
          </a:prstGeom>
        </p:spPr>
      </p:pic>
      <p:sp>
        <p:nvSpPr>
          <p:cNvPr id="6" name="正方形/長方形 5"/>
          <p:cNvSpPr/>
          <p:nvPr/>
        </p:nvSpPr>
        <p:spPr>
          <a:xfrm>
            <a:off x="5145566" y="4197427"/>
            <a:ext cx="484053" cy="80139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002535" y="5288096"/>
            <a:ext cx="6830458" cy="461665"/>
          </a:xfrm>
          <a:prstGeom prst="rect">
            <a:avLst/>
          </a:prstGeom>
          <a:noFill/>
        </p:spPr>
        <p:txBody>
          <a:bodyPr wrap="square" rtlCol="0">
            <a:spAutoFit/>
          </a:bodyPr>
          <a:lstStyle/>
          <a:p>
            <a:r>
              <a:rPr kumimoji="1" lang="ja-JP" altLang="en-US" sz="2400" dirty="0">
                <a:latin typeface="+mj-ea"/>
                <a:ea typeface="+mj-ea"/>
              </a:rPr>
              <a:t>→破線に関しては工夫が必要</a:t>
            </a:r>
          </a:p>
        </p:txBody>
      </p:sp>
    </p:spTree>
    <p:extLst>
      <p:ext uri="{BB962C8B-B14F-4D97-AF65-F5344CB8AC3E}">
        <p14:creationId xmlns:p14="http://schemas.microsoft.com/office/powerpoint/2010/main" val="94539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考察と今後の展望</a:t>
            </a:r>
            <a:endParaRPr kumimoji="1" lang="ja-JP" altLang="en-US" dirty="0">
              <a:latin typeface="+mj-ea"/>
            </a:endParaRP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GLCIC</a:t>
            </a:r>
            <a:r>
              <a:rPr kumimoji="1" lang="ja-JP" altLang="en-US" sz="3200" dirty="0">
                <a:latin typeface="+mj-ea"/>
                <a:ea typeface="+mj-ea"/>
              </a:rPr>
              <a:t>を利用して車線が途切れているところでも補完できる</a:t>
            </a:r>
            <a:endParaRPr kumimoji="1" lang="en-US" altLang="ja-JP" sz="3200" dirty="0">
              <a:latin typeface="+mj-ea"/>
              <a:ea typeface="+mj-ea"/>
            </a:endParaRPr>
          </a:p>
          <a:p>
            <a:r>
              <a:rPr lang="ja-JP" altLang="en-US" sz="3200" dirty="0">
                <a:latin typeface="+mj-ea"/>
                <a:ea typeface="+mj-ea"/>
              </a:rPr>
              <a:t>ただしデータセットの都合上直線のみで破線のところは補完できない</a:t>
            </a:r>
            <a:endParaRPr lang="en-US" altLang="ja-JP" sz="3200" dirty="0">
              <a:latin typeface="+mj-ea"/>
              <a:ea typeface="+mj-ea"/>
            </a:endParaRPr>
          </a:p>
          <a:p>
            <a:r>
              <a:rPr kumimoji="1" lang="ja-JP" altLang="en-US" sz="3200" dirty="0">
                <a:latin typeface="+mj-ea"/>
                <a:ea typeface="+mj-ea"/>
              </a:rPr>
              <a:t>今後他の手法も併用して車線を認識するところまで完成させたい</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Tree>
    <p:extLst>
      <p:ext uri="{BB962C8B-B14F-4D97-AF65-F5344CB8AC3E}">
        <p14:creationId xmlns:p14="http://schemas.microsoft.com/office/powerpoint/2010/main" val="330446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777779993"/>
              </p:ext>
            </p:extLst>
          </p:nvPr>
        </p:nvGraphicFramePr>
        <p:xfrm>
          <a:off x="228599" y="655983"/>
          <a:ext cx="8756375" cy="57003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0588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74606192"/>
              </p:ext>
            </p:extLst>
          </p:nvPr>
        </p:nvGraphicFramePr>
        <p:xfrm>
          <a:off x="89452" y="139148"/>
          <a:ext cx="8706679" cy="65823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2162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255723700"/>
              </p:ext>
            </p:extLst>
          </p:nvPr>
        </p:nvGraphicFramePr>
        <p:xfrm>
          <a:off x="79513" y="79513"/>
          <a:ext cx="8885583" cy="6641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8197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a:xfrm>
            <a:off x="633845" y="6356351"/>
            <a:ext cx="7518637" cy="365125"/>
          </a:xfrm>
        </p:spPr>
        <p:txBody>
          <a:bodyPr/>
          <a:lstStyle/>
          <a:p>
            <a:r>
              <a:rPr lang="en-US" altLang="ja-JP" dirty="0">
                <a:latin typeface="+mj-ea"/>
                <a:ea typeface="+mj-ea"/>
                <a:hlinkClick r:id="rId3"/>
              </a:rPr>
              <a:t>“</a:t>
            </a:r>
            <a:r>
              <a:rPr lang="en-US" altLang="ja-JP" b="1" dirty="0">
                <a:latin typeface="+mj-ea"/>
                <a:ea typeface="+mj-ea"/>
              </a:rPr>
              <a:t>GAN</a:t>
            </a:r>
            <a:r>
              <a:rPr lang="ja-JP" altLang="en-US" b="1" dirty="0">
                <a:latin typeface="+mj-ea"/>
                <a:ea typeface="+mj-ea"/>
              </a:rPr>
              <a:t>：敵対的生成ネットワークとは何か　～「教師なし学習」による画像生成</a:t>
            </a:r>
            <a:r>
              <a:rPr lang="en-US" altLang="ja-JP" b="1" dirty="0">
                <a:latin typeface="+mj-ea"/>
                <a:ea typeface="+mj-ea"/>
              </a:rPr>
              <a:t>”</a:t>
            </a:r>
            <a:endParaRPr lang="ja-JP" altLang="en-US" b="1" dirty="0">
              <a:latin typeface="+mj-ea"/>
              <a:ea typeface="+mj-ea"/>
            </a:endParaRPr>
          </a:p>
          <a:p>
            <a:r>
              <a:rPr lang="en-US" altLang="ja-JP" dirty="0">
                <a:latin typeface="+mj-ea"/>
                <a:ea typeface="+mj-ea"/>
                <a:hlinkClick r:id="rId3"/>
              </a:rPr>
              <a:t>https://www.imagazine.co.jp/gan%EF%BC%9A%E6%95%B5%E5%AF%BE%E7%9A%84%E7%94%9F%E6%88%90%E3%83%8D%E3%83%83%E3%83%88%E3%83%AF%E3%83%BC%E3%82%AF%E3%81%A8%E3%81%AF%E4%BD%95%E3%81%8B%E3%80%80%EF%BD%9E%E3%80%8C%E6%95%99%E5%B8%AB/</a:t>
            </a:r>
            <a:r>
              <a:rPr lang="en-US" altLang="ja-JP" dirty="0">
                <a:latin typeface="+mj-ea"/>
                <a:ea typeface="+mj-ea"/>
              </a:rPr>
              <a:t>(</a:t>
            </a:r>
            <a:r>
              <a:rPr lang="ja-JP" altLang="en-US" dirty="0">
                <a:latin typeface="+mj-ea"/>
                <a:ea typeface="+mj-ea"/>
              </a:rPr>
              <a:t>参照</a:t>
            </a:r>
            <a:r>
              <a:rPr lang="en-US" altLang="ja-JP" dirty="0">
                <a:latin typeface="+mj-ea"/>
                <a:ea typeface="+mj-ea"/>
              </a:rPr>
              <a:t>2020-01-31)</a:t>
            </a:r>
            <a:endParaRPr lang="en-US" dirty="0">
              <a:latin typeface="+mj-ea"/>
              <a:ea typeface="+mj-ea"/>
            </a:endParaRPr>
          </a:p>
        </p:txBody>
      </p:sp>
      <p:pic>
        <p:nvPicPr>
          <p:cNvPr id="15" name="コンテンツ プレースホルダー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2565" y="2075362"/>
            <a:ext cx="7886700" cy="3461605"/>
          </a:xfrm>
        </p:spPr>
      </p:pic>
    </p:spTree>
    <p:extLst>
      <p:ext uri="{BB962C8B-B14F-4D97-AF65-F5344CB8AC3E}">
        <p14:creationId xmlns:p14="http://schemas.microsoft.com/office/powerpoint/2010/main" val="421810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Tree>
    <p:extLst>
      <p:ext uri="{BB962C8B-B14F-4D97-AF65-F5344CB8AC3E}">
        <p14:creationId xmlns:p14="http://schemas.microsoft.com/office/powerpoint/2010/main" val="338747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sp>
        <p:nvSpPr>
          <p:cNvPr id="4" name="フッター プレースホルダー 3"/>
          <p:cNvSpPr>
            <a:spLocks noGrp="1"/>
          </p:cNvSpPr>
          <p:nvPr>
            <p:ph type="ftr" sz="quarter" idx="11"/>
          </p:nvPr>
        </p:nvSpPr>
        <p:spPr/>
        <p:txBody>
          <a:bodyPr/>
          <a:lstStyle/>
          <a:p>
            <a:endParaRPr lang="en-US" dirty="0"/>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Tree>
    <p:extLst>
      <p:ext uri="{BB962C8B-B14F-4D97-AF65-F5344CB8AC3E}">
        <p14:creationId xmlns:p14="http://schemas.microsoft.com/office/powerpoint/2010/main" val="311539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sp>
        <p:nvSpPr>
          <p:cNvPr id="3" name="コンテンツ プレースホルダー 2"/>
          <p:cNvSpPr>
            <a:spLocks noGrp="1"/>
          </p:cNvSpPr>
          <p:nvPr>
            <p:ph idx="1"/>
          </p:nvPr>
        </p:nvSpPr>
        <p:spPr/>
        <p:txBody>
          <a:bodyPr/>
          <a:lstStyle/>
          <a:p>
            <a:r>
              <a:rPr kumimoji="1" lang="ja-JP" altLang="en-US" dirty="0">
                <a:latin typeface="+mj-ea"/>
                <a:ea typeface="+mj-ea"/>
              </a:rPr>
              <a:t>自動運転の需要が高まっている</a:t>
            </a:r>
            <a:endParaRPr lang="en-US" altLang="ja-JP" dirty="0">
              <a:latin typeface="+mj-ea"/>
              <a:ea typeface="+mj-ea"/>
            </a:endParaRPr>
          </a:p>
          <a:p>
            <a:r>
              <a:rPr kumimoji="1" lang="ja-JP" altLang="en-US" dirty="0">
                <a:latin typeface="+mj-ea"/>
                <a:ea typeface="+mj-ea"/>
              </a:rPr>
              <a:t>高精度地図を利用した自動運転が現在一番精度が高いが高精度の地図が整備されている道路はわずか</a:t>
            </a:r>
            <a:r>
              <a:rPr kumimoji="1" lang="en-US" altLang="ja-JP" dirty="0">
                <a:latin typeface="+mj-ea"/>
                <a:ea typeface="+mj-ea"/>
              </a:rPr>
              <a:t>1</a:t>
            </a:r>
            <a:r>
              <a:rPr kumimoji="1" lang="ja-JP" altLang="en-US" dirty="0">
                <a:latin typeface="+mj-ea"/>
                <a:ea typeface="+mj-ea"/>
              </a:rPr>
              <a:t>％ほど</a:t>
            </a:r>
            <a:endParaRPr kumimoji="1" lang="en-US" altLang="ja-JP" dirty="0">
              <a:latin typeface="+mj-ea"/>
              <a:ea typeface="+mj-ea"/>
            </a:endParaRPr>
          </a:p>
          <a:p>
            <a:r>
              <a:rPr lang="ja-JP" altLang="en-US" dirty="0">
                <a:latin typeface="+mj-ea"/>
                <a:ea typeface="+mj-ea"/>
              </a:rPr>
              <a:t>自車の周辺の情報をセンサ類を利用して推定する事が必要</a:t>
            </a:r>
            <a:endParaRPr kumimoji="1" lang="en-US" altLang="ja-JP" dirty="0">
              <a:latin typeface="+mj-ea"/>
              <a:ea typeface="+mj-ea"/>
            </a:endParaRPr>
          </a:p>
        </p:txBody>
      </p:sp>
      <p:sp>
        <p:nvSpPr>
          <p:cNvPr id="4" name="フッター プレースホルダー 3"/>
          <p:cNvSpPr>
            <a:spLocks noGrp="1"/>
          </p:cNvSpPr>
          <p:nvPr>
            <p:ph type="ftr" sz="quarter" idx="11"/>
          </p:nvPr>
        </p:nvSpPr>
        <p:spPr>
          <a:xfrm>
            <a:off x="1479760" y="6223972"/>
            <a:ext cx="5351790" cy="371432"/>
          </a:xfrm>
        </p:spPr>
        <p:txBody>
          <a:bodyPr/>
          <a:lstStyle/>
          <a:p>
            <a:r>
              <a:rPr lang="ja-JP" altLang="en-US" dirty="0">
                <a:latin typeface="+mj-ea"/>
                <a:ea typeface="+mj-ea"/>
                <a:hlinkClick r:id="rId3"/>
              </a:rPr>
              <a:t>“</a:t>
            </a:r>
            <a:r>
              <a:rPr lang="en-US" altLang="ja-JP" dirty="0">
                <a:latin typeface="+mj-ea"/>
                <a:ea typeface="+mj-ea"/>
                <a:hlinkClick r:id="rId3"/>
              </a:rPr>
              <a:t>TRI-AD</a:t>
            </a:r>
            <a:r>
              <a:rPr lang="ja-JP" altLang="en-US" dirty="0" err="1">
                <a:latin typeface="+mj-ea"/>
                <a:ea typeface="+mj-ea"/>
                <a:hlinkClick r:id="rId3"/>
              </a:rPr>
              <a:t>、</a:t>
            </a:r>
            <a:r>
              <a:rPr lang="en-US" altLang="ja-JP" dirty="0" err="1">
                <a:latin typeface="+mj-ea"/>
                <a:ea typeface="+mj-ea"/>
                <a:hlinkClick r:id="rId3"/>
              </a:rPr>
              <a:t>Maxar</a:t>
            </a:r>
            <a:r>
              <a:rPr lang="ja-JP" altLang="en-US" dirty="0">
                <a:latin typeface="+mj-ea"/>
                <a:ea typeface="+mj-ea"/>
                <a:hlinkClick r:id="rId3"/>
              </a:rPr>
              <a:t>テクノロジーズ、</a:t>
            </a:r>
            <a:r>
              <a:rPr lang="en-US" altLang="ja-JP" dirty="0">
                <a:latin typeface="+mj-ea"/>
                <a:ea typeface="+mj-ea"/>
                <a:hlinkClick r:id="rId3"/>
              </a:rPr>
              <a:t>NTT</a:t>
            </a:r>
            <a:r>
              <a:rPr lang="ja-JP" altLang="en-US" dirty="0">
                <a:latin typeface="+mj-ea"/>
                <a:ea typeface="+mj-ea"/>
                <a:hlinkClick r:id="rId3"/>
              </a:rPr>
              <a:t>データ 自動運転車用の衛星画像を用いた高精度地図生成で提携”</a:t>
            </a:r>
            <a:endParaRPr lang="en-US" altLang="ja-JP" dirty="0">
              <a:latin typeface="+mj-ea"/>
              <a:ea typeface="+mj-ea"/>
              <a:hlinkClick r:id="rId3"/>
            </a:endParaRPr>
          </a:p>
          <a:p>
            <a:r>
              <a:rPr lang="en-US" altLang="ja-JP" dirty="0">
                <a:latin typeface="+mj-ea"/>
                <a:ea typeface="+mj-ea"/>
                <a:hlinkClick r:id="rId4"/>
              </a:rPr>
              <a:t>https://www.tri-ad.global/jp/news/20190425</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altLang="ja-JP" dirty="0">
              <a:latin typeface="+mj-ea"/>
              <a:ea typeface="+mj-ea"/>
              <a:hlinkClick r:id="rId3"/>
            </a:endParaRPr>
          </a:p>
          <a:p>
            <a:r>
              <a:rPr lang="en-US" altLang="ja-JP" dirty="0">
                <a:latin typeface="+mj-ea"/>
                <a:ea typeface="+mj-ea"/>
                <a:hlinkClick r:id="rId3"/>
              </a:rPr>
              <a:t>“</a:t>
            </a:r>
            <a:r>
              <a:rPr lang="ja-JP" altLang="en-US" dirty="0">
                <a:latin typeface="+mj-ea"/>
                <a:ea typeface="+mj-ea"/>
                <a:hlinkClick r:id="rId3"/>
              </a:rPr>
              <a:t>日本経済新聞</a:t>
            </a:r>
            <a:r>
              <a:rPr lang="en-US" altLang="ja-JP" dirty="0">
                <a:latin typeface="+mj-ea"/>
                <a:ea typeface="+mj-ea"/>
                <a:hlinkClick r:id="rId3"/>
              </a:rPr>
              <a:t>-</a:t>
            </a:r>
            <a:r>
              <a:rPr lang="ja-JP" altLang="en-US" dirty="0">
                <a:latin typeface="+mj-ea"/>
                <a:ea typeface="+mj-ea"/>
                <a:hlinkClick r:id="rId3"/>
              </a:rPr>
              <a:t>車の自動運転用、ゼンリンが道路の三次元データを提供</a:t>
            </a:r>
            <a:r>
              <a:rPr lang="en-US" altLang="ja-JP" dirty="0">
                <a:latin typeface="+mj-ea"/>
                <a:ea typeface="+mj-ea"/>
                <a:hlinkClick r:id="rId3"/>
              </a:rPr>
              <a:t>”</a:t>
            </a:r>
          </a:p>
          <a:p>
            <a:r>
              <a:rPr lang="en-US" altLang="ja-JP" dirty="0">
                <a:latin typeface="+mj-ea"/>
                <a:ea typeface="+mj-ea"/>
                <a:hlinkClick r:id="rId3"/>
              </a:rPr>
              <a:t>https://www.nikkei.com/article/DGXNASFK1202G_S4A210C1000000/</a:t>
            </a:r>
            <a:r>
              <a:rPr lang="ja-JP" altLang="en-US" dirty="0">
                <a:latin typeface="+mj-ea"/>
                <a:ea typeface="+mj-ea"/>
              </a:rPr>
              <a:t> </a:t>
            </a:r>
            <a:r>
              <a:rPr lang="en-US" altLang="ja-JP" dirty="0">
                <a:latin typeface="+mj-ea"/>
                <a:ea typeface="+mj-ea"/>
              </a:rPr>
              <a:t>(</a:t>
            </a:r>
            <a:r>
              <a:rPr lang="ja-JP" altLang="en-US" dirty="0">
                <a:latin typeface="+mj-ea"/>
                <a:ea typeface="+mj-ea"/>
              </a:rPr>
              <a:t>参照 </a:t>
            </a:r>
            <a:r>
              <a:rPr lang="en-US" altLang="ja-JP" dirty="0">
                <a:latin typeface="+mj-ea"/>
                <a:ea typeface="+mj-ea"/>
              </a:rPr>
              <a:t>2019-12-15)</a:t>
            </a:r>
            <a:endParaRPr lang="en-US" dirty="0">
              <a:latin typeface="+mj-ea"/>
              <a:ea typeface="+mj-ea"/>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124" y="3298370"/>
            <a:ext cx="4315061" cy="2322518"/>
          </a:xfrm>
          <a:prstGeom prst="rect">
            <a:avLst/>
          </a:prstGeom>
        </p:spPr>
      </p:pic>
      <p:sp>
        <p:nvSpPr>
          <p:cNvPr id="6" name="テキスト ボックス 5"/>
          <p:cNvSpPr txBox="1"/>
          <p:nvPr/>
        </p:nvSpPr>
        <p:spPr>
          <a:xfrm>
            <a:off x="3207247" y="5664722"/>
            <a:ext cx="1896813" cy="307777"/>
          </a:xfrm>
          <a:prstGeom prst="rect">
            <a:avLst/>
          </a:prstGeom>
          <a:noFill/>
        </p:spPr>
        <p:txBody>
          <a:bodyPr wrap="square" rtlCol="0">
            <a:spAutoFit/>
          </a:bodyPr>
          <a:lstStyle/>
          <a:p>
            <a:pPr algn="ctr"/>
            <a:r>
              <a:rPr kumimoji="1" lang="ja-JP" altLang="en-US" sz="1400" dirty="0">
                <a:latin typeface="+mj-ea"/>
                <a:ea typeface="+mj-ea"/>
              </a:rPr>
              <a:t>高精度地図</a:t>
            </a:r>
            <a:endParaRPr kumimoji="1" lang="ja-JP" altLang="en-US" dirty="0">
              <a:latin typeface="+mj-ea"/>
              <a:ea typeface="+mj-ea"/>
            </a:endParaRPr>
          </a:p>
        </p:txBody>
      </p:sp>
    </p:spTree>
    <p:extLst>
      <p:ext uri="{BB962C8B-B14F-4D97-AF65-F5344CB8AC3E}">
        <p14:creationId xmlns:p14="http://schemas.microsoft.com/office/powerpoint/2010/main" val="3496639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Tree>
    <p:extLst>
      <p:ext uri="{BB962C8B-B14F-4D97-AF65-F5344CB8AC3E}">
        <p14:creationId xmlns:p14="http://schemas.microsoft.com/office/powerpoint/2010/main" val="10095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845" y="1454156"/>
            <a:ext cx="6448599" cy="2101111"/>
          </a:xfrm>
        </p:spPr>
      </p:pic>
      <p:sp>
        <p:nvSpPr>
          <p:cNvPr id="4" name="フッター プレースホルダー 3"/>
          <p:cNvSpPr>
            <a:spLocks noGrp="1"/>
          </p:cNvSpPr>
          <p:nvPr>
            <p:ph type="ftr" sz="quarter" idx="11"/>
          </p:nvPr>
        </p:nvSpPr>
        <p:spPr/>
        <p:txBody>
          <a:bodyPr/>
          <a:lstStyle/>
          <a:p>
            <a:r>
              <a:rPr lang="en-US" altLang="ja-JP" dirty="0">
                <a:latin typeface="+mj-ea"/>
                <a:ea typeface="+mj-ea"/>
                <a:hlinkClick r:id="rId3"/>
              </a:rPr>
              <a:t>https://www.slideshare.net/harmonylab/globally-and-locally-consistent-image-completion</a:t>
            </a:r>
            <a:endParaRPr lang="en-US" dirty="0">
              <a:latin typeface="+mj-ea"/>
              <a:ea typeface="+mj-ea"/>
            </a:endParaRPr>
          </a:p>
        </p:txBody>
      </p:sp>
      <p:pic>
        <p:nvPicPr>
          <p:cNvPr id="6" name="図 5"/>
          <p:cNvPicPr>
            <a:picLocks noChangeAspect="1"/>
          </p:cNvPicPr>
          <p:nvPr/>
        </p:nvPicPr>
        <p:blipFill>
          <a:blip r:embed="rId4"/>
          <a:stretch>
            <a:fillRect/>
          </a:stretch>
        </p:blipFill>
        <p:spPr>
          <a:xfrm>
            <a:off x="1140144" y="3555267"/>
            <a:ext cx="5436000" cy="1701000"/>
          </a:xfrm>
          <a:prstGeom prst="rect">
            <a:avLst/>
          </a:prstGeom>
        </p:spPr>
      </p:pic>
    </p:spTree>
    <p:extLst>
      <p:ext uri="{BB962C8B-B14F-4D97-AF65-F5344CB8AC3E}">
        <p14:creationId xmlns:p14="http://schemas.microsoft.com/office/powerpoint/2010/main" val="418437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sp>
        <p:nvSpPr>
          <p:cNvPr id="4" name="フッター プレースホルダー 3"/>
          <p:cNvSpPr>
            <a:spLocks noGrp="1"/>
          </p:cNvSpPr>
          <p:nvPr>
            <p:ph type="ftr" sz="quarter" idx="11"/>
          </p:nvPr>
        </p:nvSpPr>
        <p:spPr>
          <a:xfrm>
            <a:off x="3004012" y="6356351"/>
            <a:ext cx="3737610" cy="365125"/>
          </a:xfrm>
        </p:spPr>
        <p:txBody>
          <a:bodyPr/>
          <a:lstStyle/>
          <a:p>
            <a:r>
              <a:rPr lang="en-US" altLang="ja-JP" dirty="0">
                <a:latin typeface="+mj-ea"/>
                <a:ea typeface="+mj-ea"/>
                <a:hlinkClick r:id="rId2"/>
              </a:rPr>
              <a:t>“</a:t>
            </a:r>
            <a:r>
              <a:rPr lang="en-US" altLang="ja-JP" b="1" dirty="0">
                <a:latin typeface="+mj-ea"/>
                <a:ea typeface="+mj-ea"/>
              </a:rPr>
              <a:t>Large-scale </a:t>
            </a:r>
            <a:r>
              <a:rPr lang="en-US" altLang="ja-JP" b="1" dirty="0" err="1">
                <a:latin typeface="+mj-ea"/>
                <a:ea typeface="+mj-ea"/>
              </a:rPr>
              <a:t>CelebFaces</a:t>
            </a:r>
            <a:r>
              <a:rPr lang="en-US" altLang="ja-JP" b="1" dirty="0">
                <a:latin typeface="+mj-ea"/>
                <a:ea typeface="+mj-ea"/>
              </a:rPr>
              <a:t> Attributes (</a:t>
            </a:r>
            <a:r>
              <a:rPr lang="en-US" altLang="ja-JP" b="1" dirty="0" err="1">
                <a:latin typeface="+mj-ea"/>
                <a:ea typeface="+mj-ea"/>
              </a:rPr>
              <a:t>CelebA</a:t>
            </a:r>
            <a:r>
              <a:rPr lang="en-US" altLang="ja-JP" b="1" dirty="0">
                <a:latin typeface="+mj-ea"/>
                <a:ea typeface="+mj-ea"/>
              </a:rPr>
              <a:t>) Dataset</a:t>
            </a:r>
            <a:r>
              <a:rPr lang="en-US" altLang="ja-JP" dirty="0">
                <a:latin typeface="+mj-ea"/>
                <a:ea typeface="+mj-ea"/>
                <a:hlinkClick r:id="rId2"/>
              </a:rPr>
              <a:t>”</a:t>
            </a:r>
          </a:p>
          <a:p>
            <a:r>
              <a:rPr lang="en-US" altLang="ja-JP" dirty="0">
                <a:latin typeface="+mj-ea"/>
                <a:ea typeface="+mj-ea"/>
                <a:hlinkClick r:id="rId2"/>
              </a:rPr>
              <a:t>http://mmlab.ie.cuhk.edu.hk/projects/CelebA.html</a:t>
            </a:r>
            <a:r>
              <a:rPr lang="en-US" altLang="ja-JP" dirty="0">
                <a:latin typeface="+mj-ea"/>
                <a:ea typeface="+mj-ea"/>
              </a:rPr>
              <a:t>(</a:t>
            </a:r>
            <a:r>
              <a:rPr lang="ja-JP" altLang="en-US" dirty="0">
                <a:latin typeface="+mj-ea"/>
                <a:ea typeface="+mj-ea"/>
              </a:rPr>
              <a:t>参照</a:t>
            </a:r>
            <a:r>
              <a:rPr lang="en-US" altLang="ja-JP" dirty="0">
                <a:latin typeface="+mj-ea"/>
                <a:ea typeface="+mj-ea"/>
              </a:rPr>
              <a:t>2020-01-31)</a:t>
            </a:r>
            <a:endParaRPr lang="en-US"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Tree>
    <p:extLst>
      <p:ext uri="{BB962C8B-B14F-4D97-AF65-F5344CB8AC3E}">
        <p14:creationId xmlns:p14="http://schemas.microsoft.com/office/powerpoint/2010/main" val="3778973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背景・目的</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57687"/>
            <a:ext cx="4716583" cy="3157163"/>
          </a:xfrm>
        </p:spPr>
      </p:pic>
      <p:sp>
        <p:nvSpPr>
          <p:cNvPr id="4" name="フッター プレースホルダー 3"/>
          <p:cNvSpPr>
            <a:spLocks noGrp="1"/>
          </p:cNvSpPr>
          <p:nvPr>
            <p:ph type="ftr" sz="quarter" idx="11"/>
          </p:nvPr>
        </p:nvSpPr>
        <p:spPr>
          <a:xfrm>
            <a:off x="1394460" y="6253481"/>
            <a:ext cx="4766310" cy="365125"/>
          </a:xfrm>
        </p:spPr>
        <p:txBody>
          <a:bodyPr/>
          <a:lstStyle/>
          <a:p>
            <a:r>
              <a:rPr lang="ja-JP" altLang="en-US" sz="1200" dirty="0">
                <a:latin typeface="+mj-ea"/>
                <a:ea typeface="+mj-ea"/>
                <a:hlinkClick r:id="rId4"/>
              </a:rPr>
              <a:t>“日本の高速道路</a:t>
            </a:r>
            <a:r>
              <a:rPr lang="en-US" altLang="ja-JP" sz="1200" dirty="0">
                <a:latin typeface="+mj-ea"/>
                <a:ea typeface="+mj-ea"/>
                <a:hlinkClick r:id="rId4"/>
              </a:rPr>
              <a:t>(</a:t>
            </a:r>
            <a:r>
              <a:rPr lang="en-US" altLang="ja-JP" sz="1200" dirty="0" err="1">
                <a:latin typeface="+mj-ea"/>
                <a:ea typeface="+mj-ea"/>
                <a:hlinkClick r:id="rId4"/>
              </a:rPr>
              <a:t>wikipedia</a:t>
            </a:r>
            <a:r>
              <a:rPr lang="en-US" altLang="ja-JP" sz="1200" dirty="0">
                <a:latin typeface="+mj-ea"/>
                <a:ea typeface="+mj-ea"/>
                <a:hlinkClick r:id="rId4"/>
              </a:rPr>
              <a:t>)</a:t>
            </a:r>
            <a:r>
              <a:rPr lang="ja-JP" altLang="en-US" sz="1200" dirty="0">
                <a:latin typeface="+mj-ea"/>
                <a:ea typeface="+mj-ea"/>
                <a:hlinkClick r:id="rId4"/>
              </a:rPr>
              <a:t>”</a:t>
            </a:r>
            <a:endParaRPr lang="en-US" altLang="ja-JP" sz="1200" dirty="0">
              <a:latin typeface="+mj-ea"/>
              <a:ea typeface="+mj-ea"/>
              <a:hlinkClick r:id="rId4"/>
            </a:endParaRPr>
          </a:p>
          <a:p>
            <a:r>
              <a:rPr lang="en-US" altLang="ja-JP" sz="1200" dirty="0">
                <a:latin typeface="+mj-ea"/>
                <a:ea typeface="+mj-ea"/>
                <a:hlinkClick r:id="rId5"/>
              </a:rPr>
              <a:t>https://ja.wikipedia.org/wiki/%E6%97%A5%E6%9C%AC%E3%81%AE%E9%AB%98%E9%80%9F%E9%81%93%E8%B7%AF</a:t>
            </a:r>
            <a:r>
              <a:rPr lang="ja-JP" altLang="en-US" sz="1200" dirty="0">
                <a:latin typeface="+mj-ea"/>
                <a:ea typeface="+mj-ea"/>
                <a:hlinkClick r:id="rId5"/>
              </a:rPr>
              <a:t> </a:t>
            </a:r>
            <a:r>
              <a:rPr lang="en-US" altLang="ja-JP" sz="1200" dirty="0">
                <a:latin typeface="+mj-ea"/>
                <a:ea typeface="+mj-ea"/>
                <a:hlinkClick r:id="rId5"/>
              </a:rPr>
              <a:t>(</a:t>
            </a:r>
            <a:r>
              <a:rPr lang="ja-JP" altLang="en-US" sz="1200" dirty="0">
                <a:latin typeface="+mj-ea"/>
                <a:ea typeface="+mj-ea"/>
                <a:hlinkClick r:id="rId5"/>
              </a:rPr>
              <a:t>参照</a:t>
            </a:r>
            <a:r>
              <a:rPr lang="ja-JP" altLang="en-US" sz="1200" dirty="0">
                <a:latin typeface="+mj-ea"/>
                <a:ea typeface="+mj-ea"/>
              </a:rPr>
              <a:t> </a:t>
            </a:r>
            <a:r>
              <a:rPr lang="en-US" altLang="ja-JP" sz="1200" dirty="0">
                <a:latin typeface="+mj-ea"/>
                <a:ea typeface="+mj-ea"/>
              </a:rPr>
              <a:t>2020-01-30)</a:t>
            </a:r>
            <a:endParaRPr lang="en-US" altLang="ja-JP" sz="1200" dirty="0">
              <a:latin typeface="+mj-ea"/>
              <a:ea typeface="+mj-ea"/>
              <a:hlinkClick r:id="rId4"/>
            </a:endParaRPr>
          </a:p>
          <a:p>
            <a:r>
              <a:rPr lang="ja-JP" altLang="en-US" sz="1200" dirty="0">
                <a:latin typeface="+mj-ea"/>
                <a:ea typeface="+mj-ea"/>
                <a:hlinkClick r:id="rId4"/>
              </a:rPr>
              <a:t>“道路の白線が消えている”</a:t>
            </a:r>
            <a:endParaRPr lang="en-US" altLang="ja-JP" sz="1200" dirty="0">
              <a:latin typeface="+mj-ea"/>
              <a:ea typeface="+mj-ea"/>
              <a:hlinkClick r:id="rId4"/>
            </a:endParaRPr>
          </a:p>
          <a:p>
            <a:r>
              <a:rPr lang="en-US" altLang="ja-JP" sz="1200" dirty="0">
                <a:latin typeface="+mj-ea"/>
                <a:ea typeface="+mj-ea"/>
                <a:hlinkClick r:id="rId4"/>
              </a:rPr>
              <a:t>https://www.fixmystreet.jp/reports/4121</a:t>
            </a:r>
            <a:r>
              <a:rPr lang="ja-JP" altLang="en-US" sz="1200" dirty="0">
                <a:latin typeface="+mj-ea"/>
                <a:ea typeface="+mj-ea"/>
              </a:rPr>
              <a:t> </a:t>
            </a:r>
            <a:r>
              <a:rPr lang="en-US" altLang="ja-JP" sz="1200" dirty="0">
                <a:latin typeface="+mj-ea"/>
                <a:ea typeface="+mj-ea"/>
                <a:hlinkClick r:id="rId5"/>
              </a:rPr>
              <a:t>(</a:t>
            </a:r>
            <a:r>
              <a:rPr lang="ja-JP" altLang="en-US" sz="1200" dirty="0">
                <a:latin typeface="+mj-ea"/>
                <a:ea typeface="+mj-ea"/>
                <a:hlinkClick r:id="rId5"/>
              </a:rPr>
              <a:t>参照</a:t>
            </a:r>
            <a:r>
              <a:rPr lang="ja-JP" altLang="en-US" sz="1200" dirty="0">
                <a:latin typeface="+mj-ea"/>
                <a:ea typeface="+mj-ea"/>
              </a:rPr>
              <a:t> </a:t>
            </a:r>
            <a:r>
              <a:rPr lang="en-US" altLang="ja-JP" sz="1200" dirty="0">
                <a:latin typeface="+mj-ea"/>
                <a:ea typeface="+mj-ea"/>
              </a:rPr>
              <a:t>2020-01-30)</a:t>
            </a:r>
            <a:endParaRPr lang="en-US" altLang="ja-JP" sz="1200" dirty="0">
              <a:latin typeface="+mj-ea"/>
              <a:ea typeface="+mj-ea"/>
              <a:hlinkClick r:id="rId4"/>
            </a:endParaRPr>
          </a:p>
          <a:p>
            <a:endParaRPr kumimoji="1" lang="en-US" sz="1200" dirty="0">
              <a:solidFill>
                <a:schemeClr val="tx1"/>
              </a:solidFill>
              <a:latin typeface="+mj-ea"/>
              <a:ea typeface="+mj-ea"/>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0448" y="1357687"/>
            <a:ext cx="3010097" cy="4433125"/>
          </a:xfrm>
          <a:prstGeom prst="rect">
            <a:avLst/>
          </a:prstGeom>
        </p:spPr>
      </p:pic>
      <p:sp>
        <p:nvSpPr>
          <p:cNvPr id="8" name="平行四辺形 7"/>
          <p:cNvSpPr/>
          <p:nvPr/>
        </p:nvSpPr>
        <p:spPr>
          <a:xfrm rot="566260">
            <a:off x="6323899" y="2030627"/>
            <a:ext cx="1897380" cy="3806783"/>
          </a:xfrm>
          <a:prstGeom prst="parallelogram">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Tree>
    <p:extLst>
      <p:ext uri="{BB962C8B-B14F-4D97-AF65-F5344CB8AC3E}">
        <p14:creationId xmlns:p14="http://schemas.microsoft.com/office/powerpoint/2010/main" val="228104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845" y="365760"/>
            <a:ext cx="7886700" cy="800100"/>
          </a:xfrm>
        </p:spPr>
        <p:txBody>
          <a:bodyPr>
            <a:normAutofit/>
          </a:bodyPr>
          <a:lstStyle/>
          <a:p>
            <a:r>
              <a:rPr kumimoji="1" lang="ja-JP" altLang="en-US" dirty="0">
                <a:latin typeface="+mj-ea"/>
              </a:rPr>
              <a:t>先行研究</a:t>
            </a:r>
          </a:p>
        </p:txBody>
      </p:sp>
      <p:pic>
        <p:nvPicPr>
          <p:cNvPr id="5" name="GLCIC-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4056" y="2005013"/>
            <a:ext cx="7735888" cy="4351338"/>
          </a:xfrm>
        </p:spPr>
      </p:pic>
      <p:sp>
        <p:nvSpPr>
          <p:cNvPr id="3" name="テキスト ボックス 2"/>
          <p:cNvSpPr txBox="1"/>
          <p:nvPr/>
        </p:nvSpPr>
        <p:spPr>
          <a:xfrm>
            <a:off x="874395" y="1378278"/>
            <a:ext cx="7395210" cy="523220"/>
          </a:xfrm>
          <a:prstGeom prst="rect">
            <a:avLst/>
          </a:prstGeom>
          <a:noFill/>
        </p:spPr>
        <p:txBody>
          <a:bodyPr wrap="square" rtlCol="0">
            <a:spAutoFit/>
          </a:bodyPr>
          <a:lstStyle/>
          <a:p>
            <a:r>
              <a:rPr lang="en-US" altLang="ja-JP" sz="2800" dirty="0">
                <a:latin typeface="+mj-ea"/>
                <a:ea typeface="+mj-ea"/>
              </a:rPr>
              <a:t>Globally and Locally Consistent Image Completion</a:t>
            </a:r>
            <a:endParaRPr kumimoji="1" lang="ja-JP" altLang="en-US" sz="2800" dirty="0">
              <a:latin typeface="+mj-ea"/>
              <a:ea typeface="+mj-ea"/>
            </a:endParaRPr>
          </a:p>
        </p:txBody>
      </p:sp>
      <p:sp>
        <p:nvSpPr>
          <p:cNvPr id="6" name="フッター プレースホルダー 3"/>
          <p:cNvSpPr>
            <a:spLocks noGrp="1"/>
          </p:cNvSpPr>
          <p:nvPr>
            <p:ph type="ftr" sz="quarter" idx="11"/>
          </p:nvPr>
        </p:nvSpPr>
        <p:spPr>
          <a:xfrm>
            <a:off x="3028950" y="6459866"/>
            <a:ext cx="3086100" cy="365125"/>
          </a:xfrm>
        </p:spPr>
        <p:txBody>
          <a:bodyPr/>
          <a:lstStyle/>
          <a:p>
            <a:r>
              <a:rPr lang="en-US" altLang="ja-JP" dirty="0">
                <a:latin typeface="+mj-ea"/>
                <a:ea typeface="+mj-ea"/>
              </a:rPr>
              <a:t>SATOSHI IIZUKA, EDGAR SIMO-SERRA, HIROSHI ISHIKAWA,</a:t>
            </a:r>
          </a:p>
          <a:p>
            <a:r>
              <a:rPr lang="en-US" altLang="ja-JP" dirty="0">
                <a:latin typeface="+mj-ea"/>
                <a:ea typeface="+mj-ea"/>
              </a:rPr>
              <a:t>Globally and Locally Consistent Image Completion</a:t>
            </a:r>
            <a:r>
              <a:rPr lang="ja-JP" altLang="en-US" dirty="0">
                <a:latin typeface="+mj-ea"/>
                <a:ea typeface="+mj-ea"/>
              </a:rPr>
              <a:t>”</a:t>
            </a:r>
            <a:endParaRPr lang="en-US" altLang="ja-JP" dirty="0">
              <a:latin typeface="+mj-ea"/>
              <a:ea typeface="+mj-ea"/>
            </a:endParaRPr>
          </a:p>
        </p:txBody>
      </p:sp>
    </p:spTree>
    <p:extLst>
      <p:ext uri="{BB962C8B-B14F-4D97-AF65-F5344CB8AC3E}">
        <p14:creationId xmlns:p14="http://schemas.microsoft.com/office/powerpoint/2010/main" val="3938547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mj-ea"/>
              </a:rPr>
              <a:t>GLCIC</a:t>
            </a:r>
            <a:r>
              <a:rPr lang="ja-JP" altLang="en-US" dirty="0">
                <a:latin typeface="+mj-ea"/>
              </a:rPr>
              <a:t>の概要</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r>
              <a:rPr lang="en-US" altLang="ja-JP" dirty="0">
                <a:latin typeface="+mj-ea"/>
                <a:ea typeface="+mj-ea"/>
              </a:rPr>
              <a:t>SATOSHI IIZUKA, EDGAR SIMO-SERRA, HIROSHI ISHIKAWA,</a:t>
            </a:r>
          </a:p>
          <a:p>
            <a:r>
              <a:rPr lang="en-US" altLang="ja-JP" dirty="0">
                <a:latin typeface="+mj-ea"/>
                <a:ea typeface="+mj-ea"/>
              </a:rPr>
              <a:t>Globally and Locally Consistent Image Completion</a:t>
            </a:r>
            <a:r>
              <a:rPr lang="ja-JP" altLang="en-US" dirty="0">
                <a:latin typeface="+mj-ea"/>
                <a:ea typeface="+mj-ea"/>
              </a:rPr>
              <a:t>”</a:t>
            </a:r>
            <a:endParaRPr lang="en-US" dirty="0">
              <a:latin typeface="+mj-ea"/>
              <a:ea typeface="+mj-ea"/>
            </a:endParaRPr>
          </a:p>
        </p:txBody>
      </p:sp>
      <p:sp>
        <p:nvSpPr>
          <p:cNvPr id="6" name="コンテンツ プレースホルダー 5"/>
          <p:cNvSpPr>
            <a:spLocks noGrp="1"/>
          </p:cNvSpPr>
          <p:nvPr>
            <p:ph idx="1"/>
          </p:nvPr>
        </p:nvSpPr>
        <p:spPr/>
        <p:txBody>
          <a:bodyPr/>
          <a:lstStyle/>
          <a:p>
            <a:r>
              <a:rPr kumimoji="1" lang="en-US" altLang="ja-JP" dirty="0">
                <a:latin typeface="+mj-ea"/>
                <a:ea typeface="+mj-ea"/>
              </a:rPr>
              <a:t>GAN</a:t>
            </a:r>
            <a:r>
              <a:rPr lang="ja-JP" altLang="en-US" dirty="0">
                <a:latin typeface="+mj-ea"/>
                <a:ea typeface="+mj-ea"/>
              </a:rPr>
              <a:t>の一種</a:t>
            </a:r>
            <a:endParaRPr lang="en-US" altLang="ja-JP" dirty="0">
              <a:latin typeface="+mj-ea"/>
              <a:ea typeface="+mj-ea"/>
            </a:endParaRPr>
          </a:p>
          <a:p>
            <a:r>
              <a:rPr lang="ja-JP" altLang="en-US" dirty="0">
                <a:latin typeface="+mj-ea"/>
                <a:ea typeface="+mj-ea"/>
              </a:rPr>
              <a:t>生成側は判定側を欺くように学習し、判定する側は全体と補完部分を見て自然かを判定する</a:t>
            </a:r>
            <a:endParaRPr kumimoji="1" lang="ja-JP" altLang="en-US" dirty="0">
              <a:latin typeface="+mj-ea"/>
              <a:ea typeface="+mj-ea"/>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9183"/>
            <a:ext cx="9144000" cy="3320955"/>
          </a:xfrm>
          <a:prstGeom prst="rect">
            <a:avLst/>
          </a:prstGeom>
        </p:spPr>
      </p:pic>
    </p:spTree>
    <p:extLst>
      <p:ext uri="{BB962C8B-B14F-4D97-AF65-F5344CB8AC3E}">
        <p14:creationId xmlns:p14="http://schemas.microsoft.com/office/powerpoint/2010/main" val="3671960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438307" y="1691322"/>
            <a:ext cx="8305171" cy="204184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2" name="タイトル 1"/>
          <p:cNvSpPr>
            <a:spLocks noGrp="1"/>
          </p:cNvSpPr>
          <p:nvPr>
            <p:ph type="title"/>
          </p:nvPr>
        </p:nvSpPr>
        <p:spPr/>
        <p:txBody>
          <a:bodyPr/>
          <a:lstStyle/>
          <a:p>
            <a:r>
              <a:rPr kumimoji="1" lang="en-US" altLang="ja-JP" dirty="0">
                <a:latin typeface="+mj-ea"/>
              </a:rPr>
              <a:t>GLCIC</a:t>
            </a:r>
            <a:r>
              <a:rPr kumimoji="1" lang="ja-JP" altLang="en-US" dirty="0">
                <a:latin typeface="+mj-ea"/>
              </a:rPr>
              <a:t>の特徴</a:t>
            </a:r>
          </a:p>
        </p:txBody>
      </p:sp>
      <p:sp>
        <p:nvSpPr>
          <p:cNvPr id="3" name="コンテンツ プレースホルダー 2"/>
          <p:cNvSpPr>
            <a:spLocks noGrp="1"/>
          </p:cNvSpPr>
          <p:nvPr>
            <p:ph idx="1"/>
          </p:nvPr>
        </p:nvSpPr>
        <p:spPr>
          <a:xfrm>
            <a:off x="633845" y="1828801"/>
            <a:ext cx="7886700" cy="1564303"/>
          </a:xfrm>
        </p:spPr>
        <p:txBody>
          <a:bodyPr/>
          <a:lstStyle/>
          <a:p>
            <a:r>
              <a:rPr kumimoji="1" lang="ja-JP" altLang="en-US" dirty="0">
                <a:latin typeface="+mj-ea"/>
                <a:ea typeface="+mj-ea"/>
              </a:rPr>
              <a:t>従来手法では、</a:t>
            </a:r>
            <a:r>
              <a:rPr kumimoji="1" lang="ja-JP" altLang="en-US" dirty="0">
                <a:solidFill>
                  <a:srgbClr val="FF0000"/>
                </a:solidFill>
                <a:latin typeface="+mj-ea"/>
                <a:ea typeface="+mj-ea"/>
              </a:rPr>
              <a:t>画像内の他の領域</a:t>
            </a:r>
            <a:r>
              <a:rPr kumimoji="1" lang="ja-JP" altLang="en-US" dirty="0">
                <a:latin typeface="+mj-ea"/>
                <a:ea typeface="+mj-ea"/>
              </a:rPr>
              <a:t>にあるものしか使えなかったが、今回の手法では新しいものを生成できるように</a:t>
            </a:r>
            <a:endParaRPr kumimoji="1" lang="en-US" altLang="ja-JP" dirty="0">
              <a:latin typeface="+mj-ea"/>
              <a:ea typeface="+mj-ea"/>
            </a:endParaRPr>
          </a:p>
          <a:p>
            <a:r>
              <a:rPr lang="ja-JP" altLang="en-US" dirty="0">
                <a:solidFill>
                  <a:srgbClr val="FF0000"/>
                </a:solidFill>
                <a:latin typeface="+mj-ea"/>
                <a:ea typeface="+mj-ea"/>
              </a:rPr>
              <a:t>拡張畳み込み層</a:t>
            </a:r>
            <a:r>
              <a:rPr lang="ja-JP" altLang="en-US" dirty="0">
                <a:latin typeface="+mj-ea"/>
                <a:ea typeface="+mj-ea"/>
              </a:rPr>
              <a:t>を使用することによって受容野を広げつつ解像度を落とさないで大域的な整合性を確保できる</a:t>
            </a:r>
            <a:endParaRPr kumimoji="1" lang="ja-JP" altLang="en-US" dirty="0">
              <a:latin typeface="+mj-ea"/>
              <a:ea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sp>
        <p:nvSpPr>
          <p:cNvPr id="6" name="角丸四角形 5"/>
          <p:cNvSpPr/>
          <p:nvPr/>
        </p:nvSpPr>
        <p:spPr>
          <a:xfrm>
            <a:off x="438307" y="3801183"/>
            <a:ext cx="8305171" cy="204184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コンテンツ プレースホルダー 2"/>
          <p:cNvSpPr txBox="1">
            <a:spLocks/>
          </p:cNvSpPr>
          <p:nvPr/>
        </p:nvSpPr>
        <p:spPr>
          <a:xfrm>
            <a:off x="647542" y="4039955"/>
            <a:ext cx="7886700" cy="156430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r>
              <a:rPr lang="ja-JP" altLang="en-US" dirty="0">
                <a:latin typeface="+mj-ea"/>
                <a:ea typeface="+mj-ea"/>
              </a:rPr>
              <a:t>学習に膨大なリソースが必要</a:t>
            </a:r>
            <a:r>
              <a:rPr lang="en-US" altLang="ja-JP" dirty="0">
                <a:latin typeface="+mj-ea"/>
                <a:ea typeface="+mj-ea"/>
              </a:rPr>
              <a:t>(</a:t>
            </a:r>
            <a:r>
              <a:rPr lang="ja-JP" altLang="en-US" dirty="0">
                <a:latin typeface="+mj-ea"/>
                <a:ea typeface="+mj-ea"/>
              </a:rPr>
              <a:t>今回の結果だと</a:t>
            </a:r>
            <a:r>
              <a:rPr lang="en-US" altLang="ja-JP" dirty="0">
                <a:latin typeface="+mj-ea"/>
                <a:ea typeface="+mj-ea"/>
              </a:rPr>
              <a:t>GPU4</a:t>
            </a:r>
            <a:r>
              <a:rPr lang="ja-JP" altLang="en-US" dirty="0">
                <a:latin typeface="+mj-ea"/>
                <a:ea typeface="+mj-ea"/>
              </a:rPr>
              <a:t>台で</a:t>
            </a:r>
            <a:r>
              <a:rPr lang="en-US" altLang="ja-JP" dirty="0">
                <a:latin typeface="+mj-ea"/>
                <a:ea typeface="+mj-ea"/>
              </a:rPr>
              <a:t>2</a:t>
            </a:r>
            <a:r>
              <a:rPr lang="ja-JP" altLang="en-US" dirty="0">
                <a:latin typeface="+mj-ea"/>
                <a:ea typeface="+mj-ea"/>
              </a:rPr>
              <a:t>ヶ月</a:t>
            </a:r>
            <a:r>
              <a:rPr lang="en-US" altLang="ja-JP" dirty="0">
                <a:latin typeface="+mj-ea"/>
                <a:ea typeface="+mj-ea"/>
              </a:rPr>
              <a:t>)</a:t>
            </a:r>
          </a:p>
        </p:txBody>
      </p:sp>
      <p:sp>
        <p:nvSpPr>
          <p:cNvPr id="8" name="右矢印 7"/>
          <p:cNvSpPr/>
          <p:nvPr/>
        </p:nvSpPr>
        <p:spPr>
          <a:xfrm>
            <a:off x="979814" y="4748662"/>
            <a:ext cx="536549" cy="438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テキスト ボックス 8"/>
          <p:cNvSpPr txBox="1"/>
          <p:nvPr/>
        </p:nvSpPr>
        <p:spPr>
          <a:xfrm>
            <a:off x="1620981" y="4506151"/>
            <a:ext cx="5902037" cy="1200329"/>
          </a:xfrm>
          <a:prstGeom prst="rect">
            <a:avLst/>
          </a:prstGeom>
          <a:noFill/>
        </p:spPr>
        <p:txBody>
          <a:bodyPr wrap="square" rtlCol="0">
            <a:spAutoFit/>
          </a:bodyPr>
          <a:lstStyle/>
          <a:p>
            <a:r>
              <a:rPr kumimoji="1" lang="ja-JP" altLang="en-US" dirty="0">
                <a:latin typeface="+mj-ea"/>
                <a:ea typeface="+mj-ea"/>
              </a:rPr>
              <a:t>今回の結果のように大きなデータセットを使って汎用性を上げるのではなく、対象を道路のみに絞ることによって学習を効率化できるのではないか？</a:t>
            </a:r>
            <a:endParaRPr kumimoji="1" lang="en-US" altLang="ja-JP" dirty="0">
              <a:latin typeface="+mj-ea"/>
              <a:ea typeface="+mj-ea"/>
            </a:endParaRPr>
          </a:p>
          <a:p>
            <a:r>
              <a:rPr kumimoji="1" lang="ja-JP" altLang="en-US" dirty="0">
                <a:latin typeface="+mj-ea"/>
                <a:ea typeface="+mj-ea"/>
              </a:rPr>
              <a:t>更に転移学習を活用</a:t>
            </a:r>
          </a:p>
        </p:txBody>
      </p:sp>
    </p:spTree>
    <p:extLst>
      <p:ext uri="{BB962C8B-B14F-4D97-AF65-F5344CB8AC3E}">
        <p14:creationId xmlns:p14="http://schemas.microsoft.com/office/powerpoint/2010/main" val="30517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mj-ea"/>
              </a:rPr>
              <a:t>GLCIC</a:t>
            </a:r>
            <a:r>
              <a:rPr lang="ja-JP" altLang="en-US" dirty="0">
                <a:latin typeface="+mj-ea"/>
              </a:rPr>
              <a:t>の学習</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r>
              <a:rPr lang="en-US" altLang="ja-JP" dirty="0">
                <a:latin typeface="+mj-ea"/>
                <a:ea typeface="+mj-ea"/>
              </a:rPr>
              <a:t>SATOSHI IIZUKA, EDGAR SIMO-SERRA, HIROSHI ISHIKAWA,</a:t>
            </a:r>
          </a:p>
          <a:p>
            <a:r>
              <a:rPr lang="en-US" altLang="ja-JP" dirty="0">
                <a:latin typeface="+mj-ea"/>
                <a:ea typeface="+mj-ea"/>
              </a:rPr>
              <a:t>Globally and Locally Consistent Image Completion</a:t>
            </a:r>
            <a:r>
              <a:rPr lang="ja-JP" altLang="en-US" dirty="0">
                <a:latin typeface="+mj-ea"/>
                <a:ea typeface="+mj-ea"/>
              </a:rPr>
              <a:t>”</a:t>
            </a:r>
            <a:endParaRPr lang="en-US" dirty="0">
              <a:latin typeface="+mj-ea"/>
              <a:ea typeface="+mj-ea"/>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5" name="正方形/長方形 4">
            <a:extLst>
              <a:ext uri="{FF2B5EF4-FFF2-40B4-BE49-F238E27FC236}">
                <a16:creationId xmlns:a16="http://schemas.microsoft.com/office/drawing/2014/main" id="{5C68C544-AE00-4B2E-8938-37F0F426F6CA}"/>
              </a:ext>
            </a:extLst>
          </p:cNvPr>
          <p:cNvSpPr/>
          <p:nvPr/>
        </p:nvSpPr>
        <p:spPr>
          <a:xfrm>
            <a:off x="6412230" y="2377440"/>
            <a:ext cx="2731770" cy="2663190"/>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95496"/>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latin typeface="+mj-ea"/>
                <a:ea typeface="+mj-ea"/>
              </a:rPr>
              <a:t>stage1</a:t>
            </a:r>
            <a:endParaRPr kumimoji="1" lang="ja-JP" altLang="en-US" dirty="0">
              <a:latin typeface="+mj-ea"/>
              <a:ea typeface="+mj-ea"/>
            </a:endParaRPr>
          </a:p>
        </p:txBody>
      </p:sp>
      <p:sp>
        <p:nvSpPr>
          <p:cNvPr id="11" name="テキスト ボックス 10">
            <a:extLst>
              <a:ext uri="{FF2B5EF4-FFF2-40B4-BE49-F238E27FC236}">
                <a16:creationId xmlns:a16="http://schemas.microsoft.com/office/drawing/2014/main" id="{295C3E70-AA0D-45C3-8D98-ADD8E83C3AF6}"/>
              </a:ext>
            </a:extLst>
          </p:cNvPr>
          <p:cNvSpPr txBox="1"/>
          <p:nvPr/>
        </p:nvSpPr>
        <p:spPr>
          <a:xfrm>
            <a:off x="6412230" y="2045970"/>
            <a:ext cx="1120140" cy="369332"/>
          </a:xfrm>
          <a:prstGeom prst="rect">
            <a:avLst/>
          </a:prstGeom>
          <a:noFill/>
        </p:spPr>
        <p:txBody>
          <a:bodyPr wrap="square" rtlCol="0">
            <a:spAutoFit/>
          </a:bodyPr>
          <a:lstStyle/>
          <a:p>
            <a:r>
              <a:rPr kumimoji="1" lang="en-US" altLang="ja-JP" dirty="0">
                <a:latin typeface="+mj-ea"/>
                <a:ea typeface="+mj-ea"/>
              </a:rPr>
              <a:t>stage2</a:t>
            </a:r>
            <a:endParaRPr kumimoji="1" lang="ja-JP" altLang="en-US" dirty="0">
              <a:latin typeface="+mj-ea"/>
              <a:ea typeface="+mj-ea"/>
            </a:endParaRPr>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latin typeface="+mj-ea"/>
                <a:ea typeface="+mj-ea"/>
              </a:rPr>
              <a:t>stage3</a:t>
            </a:r>
            <a:endParaRPr kumimoji="1" lang="ja-JP" altLang="en-US" dirty="0">
              <a:latin typeface="+mj-ea"/>
              <a:ea typeface="+mj-ea"/>
            </a:endParaRPr>
          </a:p>
        </p:txBody>
      </p:sp>
    </p:spTree>
    <p:extLst>
      <p:ext uri="{BB962C8B-B14F-4D97-AF65-F5344CB8AC3E}">
        <p14:creationId xmlns:p14="http://schemas.microsoft.com/office/powerpoint/2010/main" val="21035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mj-ea"/>
              </a:rPr>
              <a:t>GLCIC</a:t>
            </a:r>
            <a:r>
              <a:rPr lang="ja-JP" altLang="en-US" dirty="0">
                <a:latin typeface="+mj-ea"/>
              </a:rPr>
              <a:t>の学習</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r>
              <a:rPr lang="en-US" altLang="ja-JP" dirty="0">
                <a:latin typeface="+mj-ea"/>
                <a:ea typeface="+mj-ea"/>
              </a:rPr>
              <a:t>SATOSHI IIZUKA, EDGAR SIMO-SERRA, HIROSHI ISHIKAWA,</a:t>
            </a:r>
          </a:p>
          <a:p>
            <a:r>
              <a:rPr lang="en-US" altLang="ja-JP" dirty="0">
                <a:latin typeface="+mj-ea"/>
                <a:ea typeface="+mj-ea"/>
              </a:rPr>
              <a:t>Globally and Locally Consistent Image Completion</a:t>
            </a:r>
            <a:r>
              <a:rPr lang="ja-JP" altLang="en-US" dirty="0">
                <a:latin typeface="+mj-ea"/>
                <a:ea typeface="+mj-ea"/>
              </a:rPr>
              <a:t>”</a:t>
            </a:r>
            <a:endParaRPr lang="en-US" dirty="0">
              <a:latin typeface="+mj-ea"/>
              <a:ea typeface="+mj-ea"/>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812"/>
            <a:ext cx="9144000" cy="3320955"/>
          </a:xfrm>
          <a:prstGeom prst="rect">
            <a:avLst/>
          </a:prstGeom>
        </p:spPr>
      </p:pic>
      <p:sp>
        <p:nvSpPr>
          <p:cNvPr id="3" name="正方形/長方形 2">
            <a:extLst>
              <a:ext uri="{FF2B5EF4-FFF2-40B4-BE49-F238E27FC236}">
                <a16:creationId xmlns:a16="http://schemas.microsoft.com/office/drawing/2014/main" id="{49B1CA1B-F98D-477A-86E8-4750387DF6B4}"/>
              </a:ext>
            </a:extLst>
          </p:cNvPr>
          <p:cNvSpPr/>
          <p:nvPr/>
        </p:nvSpPr>
        <p:spPr>
          <a:xfrm>
            <a:off x="0" y="1286812"/>
            <a:ext cx="5783580" cy="3113738"/>
          </a:xfrm>
          <a:prstGeom prst="rect">
            <a:avLst/>
          </a:prstGeom>
          <a:solidFill>
            <a:schemeClr val="accent1">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正方形/長方形 8">
            <a:extLst>
              <a:ext uri="{FF2B5EF4-FFF2-40B4-BE49-F238E27FC236}">
                <a16:creationId xmlns:a16="http://schemas.microsoft.com/office/drawing/2014/main" id="{F725617B-F80E-4851-A9DD-B327E96B141D}"/>
              </a:ext>
            </a:extLst>
          </p:cNvPr>
          <p:cNvSpPr/>
          <p:nvPr/>
        </p:nvSpPr>
        <p:spPr>
          <a:xfrm>
            <a:off x="0" y="1286812"/>
            <a:ext cx="9144000" cy="3753818"/>
          </a:xfrm>
          <a:prstGeom prst="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a:extLst>
              <a:ext uri="{FF2B5EF4-FFF2-40B4-BE49-F238E27FC236}">
                <a16:creationId xmlns:a16="http://schemas.microsoft.com/office/drawing/2014/main" id="{1E3347D2-7CF4-4C46-A758-34B3FA68E523}"/>
              </a:ext>
            </a:extLst>
          </p:cNvPr>
          <p:cNvSpPr txBox="1"/>
          <p:nvPr/>
        </p:nvSpPr>
        <p:spPr>
          <a:xfrm>
            <a:off x="0" y="940066"/>
            <a:ext cx="891540" cy="369332"/>
          </a:xfrm>
          <a:prstGeom prst="rect">
            <a:avLst/>
          </a:prstGeom>
          <a:noFill/>
        </p:spPr>
        <p:txBody>
          <a:bodyPr wrap="square" rtlCol="0">
            <a:spAutoFit/>
          </a:bodyPr>
          <a:lstStyle/>
          <a:p>
            <a:r>
              <a:rPr kumimoji="1" lang="en-US" altLang="ja-JP" dirty="0">
                <a:latin typeface="+mj-ea"/>
                <a:ea typeface="+mj-ea"/>
              </a:rPr>
              <a:t>stage1</a:t>
            </a:r>
            <a:endParaRPr kumimoji="1" lang="ja-JP" altLang="en-US" dirty="0">
              <a:latin typeface="+mj-ea"/>
              <a:ea typeface="+mj-ea"/>
            </a:endParaRPr>
          </a:p>
        </p:txBody>
      </p:sp>
      <p:sp>
        <p:nvSpPr>
          <p:cNvPr id="12" name="テキスト ボックス 11">
            <a:extLst>
              <a:ext uri="{FF2B5EF4-FFF2-40B4-BE49-F238E27FC236}">
                <a16:creationId xmlns:a16="http://schemas.microsoft.com/office/drawing/2014/main" id="{0EBB557F-77E5-49CB-845F-1977CE4DD29F}"/>
              </a:ext>
            </a:extLst>
          </p:cNvPr>
          <p:cNvSpPr txBox="1"/>
          <p:nvPr/>
        </p:nvSpPr>
        <p:spPr>
          <a:xfrm>
            <a:off x="8389620" y="940066"/>
            <a:ext cx="1703070" cy="369332"/>
          </a:xfrm>
          <a:prstGeom prst="rect">
            <a:avLst/>
          </a:prstGeom>
          <a:noFill/>
        </p:spPr>
        <p:txBody>
          <a:bodyPr wrap="square" rtlCol="0">
            <a:spAutoFit/>
          </a:bodyPr>
          <a:lstStyle/>
          <a:p>
            <a:r>
              <a:rPr kumimoji="1" lang="en-US" altLang="ja-JP" dirty="0">
                <a:latin typeface="+mj-ea"/>
                <a:ea typeface="+mj-ea"/>
              </a:rPr>
              <a:t>stage3</a:t>
            </a:r>
            <a:endParaRPr kumimoji="1" lang="ja-JP" altLang="en-US" dirty="0">
              <a:latin typeface="+mj-ea"/>
              <a:ea typeface="+mj-ea"/>
            </a:endParaRPr>
          </a:p>
        </p:txBody>
      </p:sp>
      <p:sp>
        <p:nvSpPr>
          <p:cNvPr id="6" name="テキスト ボックス 5"/>
          <p:cNvSpPr txBox="1"/>
          <p:nvPr/>
        </p:nvSpPr>
        <p:spPr>
          <a:xfrm>
            <a:off x="198304" y="5244029"/>
            <a:ext cx="8191316" cy="461665"/>
          </a:xfrm>
          <a:prstGeom prst="rect">
            <a:avLst/>
          </a:prstGeom>
          <a:noFill/>
        </p:spPr>
        <p:txBody>
          <a:bodyPr wrap="square" rtlCol="0">
            <a:spAutoFit/>
          </a:bodyPr>
          <a:lstStyle/>
          <a:p>
            <a:r>
              <a:rPr kumimoji="1" lang="en-US" altLang="ja-JP" sz="2400" dirty="0" err="1">
                <a:latin typeface="+mj-ea"/>
                <a:ea typeface="+mj-ea"/>
              </a:rPr>
              <a:t>CelebA</a:t>
            </a:r>
            <a:r>
              <a:rPr kumimoji="1" lang="ja-JP" altLang="en-US" sz="2400" dirty="0">
                <a:latin typeface="+mj-ea"/>
                <a:ea typeface="+mj-ea"/>
              </a:rPr>
              <a:t>データセットで予め学習済みのモデルから転移学習</a:t>
            </a:r>
            <a:endParaRPr kumimoji="1" lang="ja-JP" altLang="en-US" dirty="0">
              <a:latin typeface="+mj-ea"/>
              <a:ea typeface="+mj-ea"/>
            </a:endParaRPr>
          </a:p>
        </p:txBody>
      </p:sp>
    </p:spTree>
    <p:extLst>
      <p:ext uri="{BB962C8B-B14F-4D97-AF65-F5344CB8AC3E}">
        <p14:creationId xmlns:p14="http://schemas.microsoft.com/office/powerpoint/2010/main" val="1599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実験結果</a:t>
            </a:r>
            <a:r>
              <a:rPr kumimoji="1" lang="en-US" altLang="ja-JP" dirty="0">
                <a:latin typeface="+mj-ea"/>
              </a:rPr>
              <a:t>(1)</a:t>
            </a:r>
            <a:endParaRPr kumimoji="1" lang="ja-JP" altLang="en-US" dirty="0">
              <a:latin typeface="+mj-ea"/>
            </a:endParaRPr>
          </a:p>
        </p:txBody>
      </p:sp>
      <p:sp>
        <p:nvSpPr>
          <p:cNvPr id="4" name="フッター プレースホルダー 3"/>
          <p:cNvSpPr>
            <a:spLocks noGrp="1"/>
          </p:cNvSpPr>
          <p:nvPr>
            <p:ph type="ftr" sz="quarter" idx="11"/>
          </p:nvPr>
        </p:nvSpPr>
        <p:spPr/>
        <p:txBody>
          <a:bodyPr/>
          <a:lstStyle/>
          <a:p>
            <a:endParaRPr lang="en-US" dirty="0">
              <a:latin typeface="+mj-ea"/>
              <a:ea typeface="+mj-ea"/>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7574"/>
            <a:ext cx="9144000" cy="4518212"/>
          </a:xfrm>
          <a:prstGeom prst="rect">
            <a:avLst/>
          </a:prstGeom>
        </p:spPr>
      </p:pic>
      <p:sp>
        <p:nvSpPr>
          <p:cNvPr id="8" name="正方形/長方形 7"/>
          <p:cNvSpPr/>
          <p:nvPr/>
        </p:nvSpPr>
        <p:spPr>
          <a:xfrm>
            <a:off x="5783855" y="3602516"/>
            <a:ext cx="1366092" cy="190591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Tree>
    <p:extLst>
      <p:ext uri="{BB962C8B-B14F-4D97-AF65-F5344CB8AC3E}">
        <p14:creationId xmlns:p14="http://schemas.microsoft.com/office/powerpoint/2010/main" val="1706702722"/>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1805</TotalTime>
  <Words>2230</Words>
  <Application>Microsoft Office PowerPoint</Application>
  <PresentationFormat>画面に合わせる (4:3)</PresentationFormat>
  <Paragraphs>170</Paragraphs>
  <Slides>22</Slides>
  <Notes>16</Notes>
  <HiddenSlides>9</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UDゴシック</vt:lpstr>
      <vt:lpstr>游ゴシック</vt:lpstr>
      <vt:lpstr>Calibri</vt:lpstr>
      <vt:lpstr>Wingdings 2</vt:lpstr>
      <vt:lpstr>HDOfficeLightV0</vt:lpstr>
      <vt:lpstr>深層学習を用いた 一般道路のロバストな車線補完</vt:lpstr>
      <vt:lpstr>背景・目的</vt:lpstr>
      <vt:lpstr>背景・目的</vt:lpstr>
      <vt:lpstr>先行研究</vt:lpstr>
      <vt:lpstr>GLCICの概要</vt:lpstr>
      <vt:lpstr>GLCICの特徴</vt:lpstr>
      <vt:lpstr>GLCICの学習</vt:lpstr>
      <vt:lpstr>GLCICの学習</vt:lpstr>
      <vt:lpstr>実験結果(1)</vt:lpstr>
      <vt:lpstr>実験結果(2)</vt:lpstr>
      <vt:lpstr>実験結果(3)</vt:lpstr>
      <vt:lpstr>実験結果(4)</vt:lpstr>
      <vt:lpstr>考察と今後の展望</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小松 耀人</cp:lastModifiedBy>
  <cp:revision>50</cp:revision>
  <dcterms:created xsi:type="dcterms:W3CDTF">2019-12-16T06:06:52Z</dcterms:created>
  <dcterms:modified xsi:type="dcterms:W3CDTF">2020-01-31T16:57:47Z</dcterms:modified>
</cp:coreProperties>
</file>